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5"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504" y="52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24B707-2001-478E-9247-E06531339F39}"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IN"/>
        </a:p>
      </dgm:t>
    </dgm:pt>
    <dgm:pt modelId="{22376941-237C-44B1-B25D-0D20C8EF879C}">
      <dgm:prSet phldrT="[Text]" custT="1"/>
      <dgm:spPr/>
      <dgm:t>
        <a:bodyPr/>
        <a:lstStyle/>
        <a:p>
          <a:r>
            <a:rPr lang="en-IN" sz="2800" dirty="0" smtClean="0">
              <a:latin typeface="Times New Roman" pitchFamily="18" charset="0"/>
              <a:cs typeface="Times New Roman" pitchFamily="18" charset="0"/>
            </a:rPr>
            <a:t>Direct Material Cost Percentage Method</a:t>
          </a:r>
          <a:endParaRPr lang="en-IN" sz="2800" dirty="0">
            <a:latin typeface="Times New Roman" pitchFamily="18" charset="0"/>
            <a:cs typeface="Times New Roman" pitchFamily="18" charset="0"/>
          </a:endParaRPr>
        </a:p>
      </dgm:t>
    </dgm:pt>
    <dgm:pt modelId="{EB386325-8641-4159-9998-F70E158A0EEA}" type="parTrans" cxnId="{AE190957-F434-43EA-B51E-9F43A25B4460}">
      <dgm:prSet/>
      <dgm:spPr/>
      <dgm:t>
        <a:bodyPr/>
        <a:lstStyle/>
        <a:p>
          <a:endParaRPr lang="en-IN"/>
        </a:p>
      </dgm:t>
    </dgm:pt>
    <dgm:pt modelId="{CC72C3C8-D0FF-4B95-9EF3-B02250D83745}" type="sibTrans" cxnId="{AE190957-F434-43EA-B51E-9F43A25B4460}">
      <dgm:prSet/>
      <dgm:spPr/>
      <dgm:t>
        <a:bodyPr/>
        <a:lstStyle/>
        <a:p>
          <a:endParaRPr lang="en-IN"/>
        </a:p>
      </dgm:t>
    </dgm:pt>
    <dgm:pt modelId="{E52F38ED-6B97-4772-ABF3-3892975A71E3}">
      <dgm:prSet phldrT="[Text]" custT="1"/>
      <dgm:spPr/>
      <dgm:t>
        <a:bodyPr/>
        <a:lstStyle/>
        <a:p>
          <a:r>
            <a:rPr lang="en-IN" sz="2800" dirty="0" smtClean="0">
              <a:latin typeface="Times New Roman" pitchFamily="18" charset="0"/>
              <a:cs typeface="Times New Roman" pitchFamily="18" charset="0"/>
            </a:rPr>
            <a:t>Direct Labour Cost Percentage Method</a:t>
          </a:r>
          <a:endParaRPr lang="en-IN" sz="2800" dirty="0">
            <a:latin typeface="Times New Roman" pitchFamily="18" charset="0"/>
            <a:cs typeface="Times New Roman" pitchFamily="18" charset="0"/>
          </a:endParaRPr>
        </a:p>
      </dgm:t>
    </dgm:pt>
    <dgm:pt modelId="{DFFBDFC2-35FF-4E54-90DD-D1FB462FA4E2}" type="parTrans" cxnId="{060E43A2-B334-4F8B-9F2A-966E6E806806}">
      <dgm:prSet/>
      <dgm:spPr/>
      <dgm:t>
        <a:bodyPr/>
        <a:lstStyle/>
        <a:p>
          <a:endParaRPr lang="en-IN"/>
        </a:p>
      </dgm:t>
    </dgm:pt>
    <dgm:pt modelId="{6B91B522-79C9-47DA-9496-2C6CFF5352E9}" type="sibTrans" cxnId="{060E43A2-B334-4F8B-9F2A-966E6E806806}">
      <dgm:prSet/>
      <dgm:spPr/>
      <dgm:t>
        <a:bodyPr/>
        <a:lstStyle/>
        <a:p>
          <a:endParaRPr lang="en-IN"/>
        </a:p>
      </dgm:t>
    </dgm:pt>
    <dgm:pt modelId="{699AF636-9149-4012-B47E-732580074A02}">
      <dgm:prSet phldrT="[Text]"/>
      <dgm:spPr/>
      <dgm:t>
        <a:bodyPr/>
        <a:lstStyle/>
        <a:p>
          <a:r>
            <a:rPr lang="en-IN" dirty="0" smtClean="0"/>
            <a:t>Prime Cost Percentage Method</a:t>
          </a:r>
          <a:endParaRPr lang="en-IN" dirty="0"/>
        </a:p>
      </dgm:t>
    </dgm:pt>
    <dgm:pt modelId="{7F3E082C-434C-411E-9D6E-452EA0DFF779}" type="parTrans" cxnId="{229DEDC4-0D69-4BE0-A364-7A9BD91F2695}">
      <dgm:prSet/>
      <dgm:spPr/>
      <dgm:t>
        <a:bodyPr/>
        <a:lstStyle/>
        <a:p>
          <a:endParaRPr lang="en-IN"/>
        </a:p>
      </dgm:t>
    </dgm:pt>
    <dgm:pt modelId="{93E6DD09-6E04-419D-8D75-9B49CB7D8BCA}" type="sibTrans" cxnId="{229DEDC4-0D69-4BE0-A364-7A9BD91F2695}">
      <dgm:prSet/>
      <dgm:spPr/>
      <dgm:t>
        <a:bodyPr/>
        <a:lstStyle/>
        <a:p>
          <a:endParaRPr lang="en-IN"/>
        </a:p>
      </dgm:t>
    </dgm:pt>
    <dgm:pt modelId="{63AA3D3F-CE5D-4EAD-AFC7-51BABD91D891}">
      <dgm:prSet phldrT="[Text]"/>
      <dgm:spPr/>
      <dgm:t>
        <a:bodyPr/>
        <a:lstStyle/>
        <a:p>
          <a:r>
            <a:rPr lang="en-IN" dirty="0" smtClean="0"/>
            <a:t>Machine Hour Rate Method</a:t>
          </a:r>
          <a:endParaRPr lang="en-IN" dirty="0"/>
        </a:p>
      </dgm:t>
    </dgm:pt>
    <dgm:pt modelId="{BB4D41B7-B6FD-4DBF-B28D-33C8AAD76BC6}" type="parTrans" cxnId="{426A9368-BFD7-4DBB-B663-2B0081A6FEAF}">
      <dgm:prSet/>
      <dgm:spPr/>
      <dgm:t>
        <a:bodyPr/>
        <a:lstStyle/>
        <a:p>
          <a:endParaRPr lang="en-IN"/>
        </a:p>
      </dgm:t>
    </dgm:pt>
    <dgm:pt modelId="{62E448C6-E9AE-4F8E-B846-92C274602468}" type="sibTrans" cxnId="{426A9368-BFD7-4DBB-B663-2B0081A6FEAF}">
      <dgm:prSet/>
      <dgm:spPr/>
      <dgm:t>
        <a:bodyPr/>
        <a:lstStyle/>
        <a:p>
          <a:endParaRPr lang="en-IN"/>
        </a:p>
      </dgm:t>
    </dgm:pt>
    <dgm:pt modelId="{8EB7CF47-C657-49F8-897A-E42BB79C9D93}">
      <dgm:prSet phldrT="[Text]"/>
      <dgm:spPr/>
      <dgm:t>
        <a:bodyPr/>
        <a:lstStyle/>
        <a:p>
          <a:r>
            <a:rPr lang="en-IN" dirty="0" smtClean="0"/>
            <a:t>Direct Labour Hour Rate Method</a:t>
          </a:r>
          <a:endParaRPr lang="en-IN" dirty="0"/>
        </a:p>
      </dgm:t>
    </dgm:pt>
    <dgm:pt modelId="{48EE486A-235A-450C-8489-D43D0DB556C2}" type="parTrans" cxnId="{326393CC-0786-4FD1-BCA2-6D89D3776788}">
      <dgm:prSet/>
      <dgm:spPr/>
      <dgm:t>
        <a:bodyPr/>
        <a:lstStyle/>
        <a:p>
          <a:endParaRPr lang="en-IN"/>
        </a:p>
      </dgm:t>
    </dgm:pt>
    <dgm:pt modelId="{2AB16B1E-7604-45E9-AB35-515D07BABE47}" type="sibTrans" cxnId="{326393CC-0786-4FD1-BCA2-6D89D3776788}">
      <dgm:prSet/>
      <dgm:spPr/>
      <dgm:t>
        <a:bodyPr/>
        <a:lstStyle/>
        <a:p>
          <a:endParaRPr lang="en-IN"/>
        </a:p>
      </dgm:t>
    </dgm:pt>
    <dgm:pt modelId="{84BDAC2A-9736-400A-A41A-F9263A58EECF}">
      <dgm:prSet phldrT="[Text]"/>
      <dgm:spPr/>
      <dgm:t>
        <a:bodyPr/>
        <a:lstStyle/>
        <a:p>
          <a:r>
            <a:rPr lang="en-IN" dirty="0" smtClean="0"/>
            <a:t>Rate Per Unit of Production Method</a:t>
          </a:r>
          <a:endParaRPr lang="en-IN" dirty="0"/>
        </a:p>
      </dgm:t>
    </dgm:pt>
    <dgm:pt modelId="{9D4767D9-A883-49A9-933F-1046025347C6}" type="parTrans" cxnId="{1341FB0E-1249-4F06-B0A4-02CBAFEFE3FA}">
      <dgm:prSet/>
      <dgm:spPr/>
      <dgm:t>
        <a:bodyPr/>
        <a:lstStyle/>
        <a:p>
          <a:endParaRPr lang="en-IN"/>
        </a:p>
      </dgm:t>
    </dgm:pt>
    <dgm:pt modelId="{0C9AD702-397E-470E-837B-94E1EB6CC354}" type="sibTrans" cxnId="{1341FB0E-1249-4F06-B0A4-02CBAFEFE3FA}">
      <dgm:prSet/>
      <dgm:spPr/>
      <dgm:t>
        <a:bodyPr/>
        <a:lstStyle/>
        <a:p>
          <a:endParaRPr lang="en-IN"/>
        </a:p>
      </dgm:t>
    </dgm:pt>
    <dgm:pt modelId="{81C7987F-6CAF-4793-9C02-ADD339F02132}">
      <dgm:prSet/>
      <dgm:spPr/>
      <dgm:t>
        <a:bodyPr/>
        <a:lstStyle/>
        <a:p>
          <a:r>
            <a:rPr lang="en-IN" dirty="0" smtClean="0"/>
            <a:t>Sale Price Method</a:t>
          </a:r>
          <a:endParaRPr lang="en-IN" dirty="0"/>
        </a:p>
      </dgm:t>
    </dgm:pt>
    <dgm:pt modelId="{70357CDD-3AE6-4113-BF28-E84E37831864}" type="parTrans" cxnId="{76ABCC0F-281F-4977-8322-FBBC46B3081E}">
      <dgm:prSet/>
      <dgm:spPr/>
      <dgm:t>
        <a:bodyPr/>
        <a:lstStyle/>
        <a:p>
          <a:endParaRPr lang="en-IN"/>
        </a:p>
      </dgm:t>
    </dgm:pt>
    <dgm:pt modelId="{CFF7FB44-51C2-48E9-908E-CA1081627EF3}" type="sibTrans" cxnId="{76ABCC0F-281F-4977-8322-FBBC46B3081E}">
      <dgm:prSet/>
      <dgm:spPr/>
      <dgm:t>
        <a:bodyPr/>
        <a:lstStyle/>
        <a:p>
          <a:endParaRPr lang="en-IN"/>
        </a:p>
      </dgm:t>
    </dgm:pt>
    <dgm:pt modelId="{EB0DC9BB-F36D-4004-B7A5-010664FCE006}" type="pres">
      <dgm:prSet presAssocID="{5A24B707-2001-478E-9247-E06531339F39}" presName="Name0" presStyleCnt="0">
        <dgm:presLayoutVars>
          <dgm:dir/>
          <dgm:animLvl val="lvl"/>
          <dgm:resizeHandles val="exact"/>
        </dgm:presLayoutVars>
      </dgm:prSet>
      <dgm:spPr/>
    </dgm:pt>
    <dgm:pt modelId="{5C478D14-5555-4540-BDCD-132FDA097F1D}" type="pres">
      <dgm:prSet presAssocID="{22376941-237C-44B1-B25D-0D20C8EF879C}" presName="vertFlow" presStyleCnt="0"/>
      <dgm:spPr/>
    </dgm:pt>
    <dgm:pt modelId="{E33D8DC3-B36A-4030-85EF-4A9B13B8B6B3}" type="pres">
      <dgm:prSet presAssocID="{22376941-237C-44B1-B25D-0D20C8EF879C}" presName="header" presStyleLbl="node1" presStyleIdx="0" presStyleCnt="2"/>
      <dgm:spPr/>
    </dgm:pt>
    <dgm:pt modelId="{3753804B-F0F7-4A00-BD3E-B18EE03E2C7F}" type="pres">
      <dgm:prSet presAssocID="{DFFBDFC2-35FF-4E54-90DD-D1FB462FA4E2}" presName="parTrans" presStyleLbl="sibTrans2D1" presStyleIdx="0" presStyleCnt="5" custScaleX="28789" custScaleY="1773722"/>
      <dgm:spPr/>
    </dgm:pt>
    <dgm:pt modelId="{6D15497E-BA57-4895-811A-4B619FC0CE20}" type="pres">
      <dgm:prSet presAssocID="{E52F38ED-6B97-4772-ABF3-3892975A71E3}" presName="child" presStyleLbl="alignAccFollowNode1" presStyleIdx="0" presStyleCnt="5">
        <dgm:presLayoutVars>
          <dgm:chMax val="0"/>
          <dgm:bulletEnabled val="1"/>
        </dgm:presLayoutVars>
      </dgm:prSet>
      <dgm:spPr/>
      <dgm:t>
        <a:bodyPr/>
        <a:lstStyle/>
        <a:p>
          <a:endParaRPr lang="en-IN"/>
        </a:p>
      </dgm:t>
    </dgm:pt>
    <dgm:pt modelId="{F4E5557E-2A27-4DE7-B074-311E7DA5BA5C}" type="pres">
      <dgm:prSet presAssocID="{6B91B522-79C9-47DA-9496-2C6CFF5352E9}" presName="sibTrans" presStyleLbl="sibTrans2D1" presStyleIdx="1" presStyleCnt="5" custFlipHor="0" custScaleX="28789" custScaleY="2000000"/>
      <dgm:spPr/>
    </dgm:pt>
    <dgm:pt modelId="{3771E7E3-470B-46ED-B1D5-E7DA9EEAF8DF}" type="pres">
      <dgm:prSet presAssocID="{699AF636-9149-4012-B47E-732580074A02}" presName="child" presStyleLbl="alignAccFollowNode1" presStyleIdx="1" presStyleCnt="5">
        <dgm:presLayoutVars>
          <dgm:chMax val="0"/>
          <dgm:bulletEnabled val="1"/>
        </dgm:presLayoutVars>
      </dgm:prSet>
      <dgm:spPr/>
      <dgm:t>
        <a:bodyPr/>
        <a:lstStyle/>
        <a:p>
          <a:endParaRPr lang="en-IN"/>
        </a:p>
      </dgm:t>
    </dgm:pt>
    <dgm:pt modelId="{32AE2E48-A08F-4AFE-8715-1B1543894C0A}" type="pres">
      <dgm:prSet presAssocID="{22376941-237C-44B1-B25D-0D20C8EF879C}" presName="hSp" presStyleCnt="0"/>
      <dgm:spPr/>
    </dgm:pt>
    <dgm:pt modelId="{1F2C6F6D-4D88-4C65-8892-4301D32FFD05}" type="pres">
      <dgm:prSet presAssocID="{63AA3D3F-CE5D-4EAD-AFC7-51BABD91D891}" presName="vertFlow" presStyleCnt="0"/>
      <dgm:spPr/>
    </dgm:pt>
    <dgm:pt modelId="{E9226B19-033A-4112-A596-3ABDC21D5C71}" type="pres">
      <dgm:prSet presAssocID="{63AA3D3F-CE5D-4EAD-AFC7-51BABD91D891}" presName="header" presStyleLbl="node1" presStyleIdx="1" presStyleCnt="2"/>
      <dgm:spPr/>
    </dgm:pt>
    <dgm:pt modelId="{B1E5CB13-32EF-48FF-8DEE-2C342BE1D446}" type="pres">
      <dgm:prSet presAssocID="{48EE486A-235A-450C-8489-D43D0DB556C2}" presName="parTrans" presStyleLbl="sibTrans2D1" presStyleIdx="2" presStyleCnt="5" custScaleX="28789" custScaleY="1822029"/>
      <dgm:spPr/>
    </dgm:pt>
    <dgm:pt modelId="{4EF34F70-9D97-4168-A239-1CDD8A7B80F8}" type="pres">
      <dgm:prSet presAssocID="{8EB7CF47-C657-49F8-897A-E42BB79C9D93}" presName="child" presStyleLbl="alignAccFollowNode1" presStyleIdx="2" presStyleCnt="5">
        <dgm:presLayoutVars>
          <dgm:chMax val="0"/>
          <dgm:bulletEnabled val="1"/>
        </dgm:presLayoutVars>
      </dgm:prSet>
      <dgm:spPr/>
      <dgm:t>
        <a:bodyPr/>
        <a:lstStyle/>
        <a:p>
          <a:endParaRPr lang="en-IN"/>
        </a:p>
      </dgm:t>
    </dgm:pt>
    <dgm:pt modelId="{5A07B4FF-087A-4A1D-9E72-E607AE84C39A}" type="pres">
      <dgm:prSet presAssocID="{2AB16B1E-7604-45E9-AB35-515D07BABE47}" presName="sibTrans" presStyleLbl="sibTrans2D1" presStyleIdx="3" presStyleCnt="5" custScaleX="28789" custScaleY="2000000"/>
      <dgm:spPr/>
    </dgm:pt>
    <dgm:pt modelId="{00EF118C-97B3-48B2-9D6D-414D5235EEB2}" type="pres">
      <dgm:prSet presAssocID="{84BDAC2A-9736-400A-A41A-F9263A58EECF}" presName="child" presStyleLbl="alignAccFollowNode1" presStyleIdx="3" presStyleCnt="5">
        <dgm:presLayoutVars>
          <dgm:chMax val="0"/>
          <dgm:bulletEnabled val="1"/>
        </dgm:presLayoutVars>
      </dgm:prSet>
      <dgm:spPr/>
    </dgm:pt>
    <dgm:pt modelId="{D753B5E9-7ED6-4742-A6DB-79FD4F6410DC}" type="pres">
      <dgm:prSet presAssocID="{0C9AD702-397E-470E-837B-94E1EB6CC354}" presName="sibTrans" presStyleLbl="sibTrans2D1" presStyleIdx="4" presStyleCnt="5" custFlipHor="1" custScaleX="28860" custScaleY="1923848"/>
      <dgm:spPr/>
    </dgm:pt>
    <dgm:pt modelId="{01AFB71D-2F71-4F62-8F3E-5F5ED1B1F01C}" type="pres">
      <dgm:prSet presAssocID="{81C7987F-6CAF-4793-9C02-ADD339F02132}" presName="child" presStyleLbl="alignAccFollowNode1" presStyleIdx="4" presStyleCnt="5">
        <dgm:presLayoutVars>
          <dgm:chMax val="0"/>
          <dgm:bulletEnabled val="1"/>
        </dgm:presLayoutVars>
      </dgm:prSet>
      <dgm:spPr/>
    </dgm:pt>
  </dgm:ptLst>
  <dgm:cxnLst>
    <dgm:cxn modelId="{AA247537-39F8-4CFD-BD7F-CEE5A4711BC4}" type="presOf" srcId="{0C9AD702-397E-470E-837B-94E1EB6CC354}" destId="{D753B5E9-7ED6-4742-A6DB-79FD4F6410DC}" srcOrd="0" destOrd="0" presId="urn:microsoft.com/office/officeart/2005/8/layout/lProcess1"/>
    <dgm:cxn modelId="{08DE31BB-2E37-4879-B800-BEE8CDAF6BA9}" type="presOf" srcId="{63AA3D3F-CE5D-4EAD-AFC7-51BABD91D891}" destId="{E9226B19-033A-4112-A596-3ABDC21D5C71}" srcOrd="0" destOrd="0" presId="urn:microsoft.com/office/officeart/2005/8/layout/lProcess1"/>
    <dgm:cxn modelId="{AE190957-F434-43EA-B51E-9F43A25B4460}" srcId="{5A24B707-2001-478E-9247-E06531339F39}" destId="{22376941-237C-44B1-B25D-0D20C8EF879C}" srcOrd="0" destOrd="0" parTransId="{EB386325-8641-4159-9998-F70E158A0EEA}" sibTransId="{CC72C3C8-D0FF-4B95-9EF3-B02250D83745}"/>
    <dgm:cxn modelId="{76ABCC0F-281F-4977-8322-FBBC46B3081E}" srcId="{63AA3D3F-CE5D-4EAD-AFC7-51BABD91D891}" destId="{81C7987F-6CAF-4793-9C02-ADD339F02132}" srcOrd="2" destOrd="0" parTransId="{70357CDD-3AE6-4113-BF28-E84E37831864}" sibTransId="{CFF7FB44-51C2-48E9-908E-CA1081627EF3}"/>
    <dgm:cxn modelId="{CAB413EF-F0D5-4641-A932-82CFEF3D4476}" type="presOf" srcId="{8EB7CF47-C657-49F8-897A-E42BB79C9D93}" destId="{4EF34F70-9D97-4168-A239-1CDD8A7B80F8}" srcOrd="0" destOrd="0" presId="urn:microsoft.com/office/officeart/2005/8/layout/lProcess1"/>
    <dgm:cxn modelId="{1364E812-F031-4987-BB85-ACF70FD5C739}" type="presOf" srcId="{48EE486A-235A-450C-8489-D43D0DB556C2}" destId="{B1E5CB13-32EF-48FF-8DEE-2C342BE1D446}" srcOrd="0" destOrd="0" presId="urn:microsoft.com/office/officeart/2005/8/layout/lProcess1"/>
    <dgm:cxn modelId="{C1CAC019-B4DE-47D6-879A-7E4BA6C3ADE1}" type="presOf" srcId="{699AF636-9149-4012-B47E-732580074A02}" destId="{3771E7E3-470B-46ED-B1D5-E7DA9EEAF8DF}" srcOrd="0" destOrd="0" presId="urn:microsoft.com/office/officeart/2005/8/layout/lProcess1"/>
    <dgm:cxn modelId="{1341FB0E-1249-4F06-B0A4-02CBAFEFE3FA}" srcId="{63AA3D3F-CE5D-4EAD-AFC7-51BABD91D891}" destId="{84BDAC2A-9736-400A-A41A-F9263A58EECF}" srcOrd="1" destOrd="0" parTransId="{9D4767D9-A883-49A9-933F-1046025347C6}" sibTransId="{0C9AD702-397E-470E-837B-94E1EB6CC354}"/>
    <dgm:cxn modelId="{1300B80D-1E36-47BC-8BFB-6AF511E7689F}" type="presOf" srcId="{84BDAC2A-9736-400A-A41A-F9263A58EECF}" destId="{00EF118C-97B3-48B2-9D6D-414D5235EEB2}" srcOrd="0" destOrd="0" presId="urn:microsoft.com/office/officeart/2005/8/layout/lProcess1"/>
    <dgm:cxn modelId="{918B229A-D784-4F28-8627-4BE1B8807926}" type="presOf" srcId="{E52F38ED-6B97-4772-ABF3-3892975A71E3}" destId="{6D15497E-BA57-4895-811A-4B619FC0CE20}" srcOrd="0" destOrd="0" presId="urn:microsoft.com/office/officeart/2005/8/layout/lProcess1"/>
    <dgm:cxn modelId="{426A9368-BFD7-4DBB-B663-2B0081A6FEAF}" srcId="{5A24B707-2001-478E-9247-E06531339F39}" destId="{63AA3D3F-CE5D-4EAD-AFC7-51BABD91D891}" srcOrd="1" destOrd="0" parTransId="{BB4D41B7-B6FD-4DBF-B28D-33C8AAD76BC6}" sibTransId="{62E448C6-E9AE-4F8E-B846-92C274602468}"/>
    <dgm:cxn modelId="{42820B5C-836A-4365-BCD4-9CBD4EF1F50D}" type="presOf" srcId="{6B91B522-79C9-47DA-9496-2C6CFF5352E9}" destId="{F4E5557E-2A27-4DE7-B074-311E7DA5BA5C}" srcOrd="0" destOrd="0" presId="urn:microsoft.com/office/officeart/2005/8/layout/lProcess1"/>
    <dgm:cxn modelId="{495519F1-CA66-48EB-BCD0-804A645897C8}" type="presOf" srcId="{5A24B707-2001-478E-9247-E06531339F39}" destId="{EB0DC9BB-F36D-4004-B7A5-010664FCE006}" srcOrd="0" destOrd="0" presId="urn:microsoft.com/office/officeart/2005/8/layout/lProcess1"/>
    <dgm:cxn modelId="{229DEDC4-0D69-4BE0-A364-7A9BD91F2695}" srcId="{22376941-237C-44B1-B25D-0D20C8EF879C}" destId="{699AF636-9149-4012-B47E-732580074A02}" srcOrd="1" destOrd="0" parTransId="{7F3E082C-434C-411E-9D6E-452EA0DFF779}" sibTransId="{93E6DD09-6E04-419D-8D75-9B49CB7D8BCA}"/>
    <dgm:cxn modelId="{060E43A2-B334-4F8B-9F2A-966E6E806806}" srcId="{22376941-237C-44B1-B25D-0D20C8EF879C}" destId="{E52F38ED-6B97-4772-ABF3-3892975A71E3}" srcOrd="0" destOrd="0" parTransId="{DFFBDFC2-35FF-4E54-90DD-D1FB462FA4E2}" sibTransId="{6B91B522-79C9-47DA-9496-2C6CFF5352E9}"/>
    <dgm:cxn modelId="{326393CC-0786-4FD1-BCA2-6D89D3776788}" srcId="{63AA3D3F-CE5D-4EAD-AFC7-51BABD91D891}" destId="{8EB7CF47-C657-49F8-897A-E42BB79C9D93}" srcOrd="0" destOrd="0" parTransId="{48EE486A-235A-450C-8489-D43D0DB556C2}" sibTransId="{2AB16B1E-7604-45E9-AB35-515D07BABE47}"/>
    <dgm:cxn modelId="{CC9F64FB-7FB3-47D3-B8A8-186E5C2E0904}" type="presOf" srcId="{DFFBDFC2-35FF-4E54-90DD-D1FB462FA4E2}" destId="{3753804B-F0F7-4A00-BD3E-B18EE03E2C7F}" srcOrd="0" destOrd="0" presId="urn:microsoft.com/office/officeart/2005/8/layout/lProcess1"/>
    <dgm:cxn modelId="{93B85D56-1C68-4A4F-8804-EA68C6ED7550}" type="presOf" srcId="{81C7987F-6CAF-4793-9C02-ADD339F02132}" destId="{01AFB71D-2F71-4F62-8F3E-5F5ED1B1F01C}" srcOrd="0" destOrd="0" presId="urn:microsoft.com/office/officeart/2005/8/layout/lProcess1"/>
    <dgm:cxn modelId="{ADBC4837-C95E-494C-BE5D-5DDEA524766D}" type="presOf" srcId="{22376941-237C-44B1-B25D-0D20C8EF879C}" destId="{E33D8DC3-B36A-4030-85EF-4A9B13B8B6B3}" srcOrd="0" destOrd="0" presId="urn:microsoft.com/office/officeart/2005/8/layout/lProcess1"/>
    <dgm:cxn modelId="{2FA860E0-46A7-4A51-B08D-00D14FA40D66}" type="presOf" srcId="{2AB16B1E-7604-45E9-AB35-515D07BABE47}" destId="{5A07B4FF-087A-4A1D-9E72-E607AE84C39A}" srcOrd="0" destOrd="0" presId="urn:microsoft.com/office/officeart/2005/8/layout/lProcess1"/>
    <dgm:cxn modelId="{354B4E99-4F45-4DE7-AC25-FACF5C4F346D}" type="presParOf" srcId="{EB0DC9BB-F36D-4004-B7A5-010664FCE006}" destId="{5C478D14-5555-4540-BDCD-132FDA097F1D}" srcOrd="0" destOrd="0" presId="urn:microsoft.com/office/officeart/2005/8/layout/lProcess1"/>
    <dgm:cxn modelId="{91E1E5A1-0B31-48EC-BD9D-90F891CAC08A}" type="presParOf" srcId="{5C478D14-5555-4540-BDCD-132FDA097F1D}" destId="{E33D8DC3-B36A-4030-85EF-4A9B13B8B6B3}" srcOrd="0" destOrd="0" presId="urn:microsoft.com/office/officeart/2005/8/layout/lProcess1"/>
    <dgm:cxn modelId="{92E1ACE3-BA39-438D-92C2-360ED1FACD65}" type="presParOf" srcId="{5C478D14-5555-4540-BDCD-132FDA097F1D}" destId="{3753804B-F0F7-4A00-BD3E-B18EE03E2C7F}" srcOrd="1" destOrd="0" presId="urn:microsoft.com/office/officeart/2005/8/layout/lProcess1"/>
    <dgm:cxn modelId="{EA369F19-11FC-4519-9FD9-DEAB7F1512BF}" type="presParOf" srcId="{5C478D14-5555-4540-BDCD-132FDA097F1D}" destId="{6D15497E-BA57-4895-811A-4B619FC0CE20}" srcOrd="2" destOrd="0" presId="urn:microsoft.com/office/officeart/2005/8/layout/lProcess1"/>
    <dgm:cxn modelId="{9355D343-007F-48CA-8198-61767B106F4A}" type="presParOf" srcId="{5C478D14-5555-4540-BDCD-132FDA097F1D}" destId="{F4E5557E-2A27-4DE7-B074-311E7DA5BA5C}" srcOrd="3" destOrd="0" presId="urn:microsoft.com/office/officeart/2005/8/layout/lProcess1"/>
    <dgm:cxn modelId="{FA0AF61C-AEA1-4689-B754-855F2FAAB30C}" type="presParOf" srcId="{5C478D14-5555-4540-BDCD-132FDA097F1D}" destId="{3771E7E3-470B-46ED-B1D5-E7DA9EEAF8DF}" srcOrd="4" destOrd="0" presId="urn:microsoft.com/office/officeart/2005/8/layout/lProcess1"/>
    <dgm:cxn modelId="{253D9180-3C5E-42C2-949C-5FF1EC5672A6}" type="presParOf" srcId="{EB0DC9BB-F36D-4004-B7A5-010664FCE006}" destId="{32AE2E48-A08F-4AFE-8715-1B1543894C0A}" srcOrd="1" destOrd="0" presId="urn:microsoft.com/office/officeart/2005/8/layout/lProcess1"/>
    <dgm:cxn modelId="{E91F33DC-E8DB-4577-9B71-2F5A81588687}" type="presParOf" srcId="{EB0DC9BB-F36D-4004-B7A5-010664FCE006}" destId="{1F2C6F6D-4D88-4C65-8892-4301D32FFD05}" srcOrd="2" destOrd="0" presId="urn:microsoft.com/office/officeart/2005/8/layout/lProcess1"/>
    <dgm:cxn modelId="{E231A5B4-F510-4B10-AB4A-9ED8A41BF040}" type="presParOf" srcId="{1F2C6F6D-4D88-4C65-8892-4301D32FFD05}" destId="{E9226B19-033A-4112-A596-3ABDC21D5C71}" srcOrd="0" destOrd="0" presId="urn:microsoft.com/office/officeart/2005/8/layout/lProcess1"/>
    <dgm:cxn modelId="{DCCC6877-6B5E-4035-AF68-87BE222F3196}" type="presParOf" srcId="{1F2C6F6D-4D88-4C65-8892-4301D32FFD05}" destId="{B1E5CB13-32EF-48FF-8DEE-2C342BE1D446}" srcOrd="1" destOrd="0" presId="urn:microsoft.com/office/officeart/2005/8/layout/lProcess1"/>
    <dgm:cxn modelId="{14301B09-7820-4CD1-BDE1-BCC8FD08E033}" type="presParOf" srcId="{1F2C6F6D-4D88-4C65-8892-4301D32FFD05}" destId="{4EF34F70-9D97-4168-A239-1CDD8A7B80F8}" srcOrd="2" destOrd="0" presId="urn:microsoft.com/office/officeart/2005/8/layout/lProcess1"/>
    <dgm:cxn modelId="{943ABF1A-57C5-4605-A358-EC9987DDE2A4}" type="presParOf" srcId="{1F2C6F6D-4D88-4C65-8892-4301D32FFD05}" destId="{5A07B4FF-087A-4A1D-9E72-E607AE84C39A}" srcOrd="3" destOrd="0" presId="urn:microsoft.com/office/officeart/2005/8/layout/lProcess1"/>
    <dgm:cxn modelId="{40006217-5090-485D-80E2-BFC79C466994}" type="presParOf" srcId="{1F2C6F6D-4D88-4C65-8892-4301D32FFD05}" destId="{00EF118C-97B3-48B2-9D6D-414D5235EEB2}" srcOrd="4" destOrd="0" presId="urn:microsoft.com/office/officeart/2005/8/layout/lProcess1"/>
    <dgm:cxn modelId="{F912D1C3-43D0-4B8D-BC03-991C28188513}" type="presParOf" srcId="{1F2C6F6D-4D88-4C65-8892-4301D32FFD05}" destId="{D753B5E9-7ED6-4742-A6DB-79FD4F6410DC}" srcOrd="5" destOrd="0" presId="urn:microsoft.com/office/officeart/2005/8/layout/lProcess1"/>
    <dgm:cxn modelId="{B81B6DD3-E05E-4D9F-9D4E-E1D7F9D8116D}" type="presParOf" srcId="{1F2C6F6D-4D88-4C65-8892-4301D32FFD05}" destId="{01AFB71D-2F71-4F62-8F3E-5F5ED1B1F01C}" srcOrd="6" destOrd="0" presId="urn:microsoft.com/office/officeart/2005/8/layout/l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3D8DC3-B36A-4030-85EF-4A9B13B8B6B3}">
      <dsp:nvSpPr>
        <dsp:cNvPr id="0" name=""/>
        <dsp:cNvSpPr/>
      </dsp:nvSpPr>
      <dsp:spPr>
        <a:xfrm>
          <a:off x="11742" y="251"/>
          <a:ext cx="3620988" cy="9052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IN" sz="2800" kern="1200" dirty="0" smtClean="0">
              <a:latin typeface="Times New Roman" pitchFamily="18" charset="0"/>
              <a:cs typeface="Times New Roman" pitchFamily="18" charset="0"/>
            </a:rPr>
            <a:t>Direct Material Cost Percentage Method</a:t>
          </a:r>
          <a:endParaRPr lang="en-IN" sz="2800" kern="1200" dirty="0">
            <a:latin typeface="Times New Roman" pitchFamily="18" charset="0"/>
            <a:cs typeface="Times New Roman" pitchFamily="18" charset="0"/>
          </a:endParaRPr>
        </a:p>
      </dsp:txBody>
      <dsp:txXfrm>
        <a:off x="11742" y="251"/>
        <a:ext cx="3620988" cy="905247"/>
      </dsp:txXfrm>
    </dsp:sp>
    <dsp:sp modelId="{3753804B-F0F7-4A00-BD3E-B18EE03E2C7F}">
      <dsp:nvSpPr>
        <dsp:cNvPr id="0" name=""/>
        <dsp:cNvSpPr/>
      </dsp:nvSpPr>
      <dsp:spPr>
        <a:xfrm rot="5400000">
          <a:off x="1799433" y="-341033"/>
          <a:ext cx="45607" cy="2809899"/>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D15497E-BA57-4895-811A-4B619FC0CE20}">
      <dsp:nvSpPr>
        <dsp:cNvPr id="0" name=""/>
        <dsp:cNvSpPr/>
      </dsp:nvSpPr>
      <dsp:spPr>
        <a:xfrm>
          <a:off x="11742" y="1222334"/>
          <a:ext cx="3620988" cy="905247"/>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IN" sz="2800" kern="1200" dirty="0" smtClean="0">
              <a:latin typeface="Times New Roman" pitchFamily="18" charset="0"/>
              <a:cs typeface="Times New Roman" pitchFamily="18" charset="0"/>
            </a:rPr>
            <a:t>Direct Labour Cost Percentage Method</a:t>
          </a:r>
          <a:endParaRPr lang="en-IN" sz="2800" kern="1200" dirty="0">
            <a:latin typeface="Times New Roman" pitchFamily="18" charset="0"/>
            <a:cs typeface="Times New Roman" pitchFamily="18" charset="0"/>
          </a:endParaRPr>
        </a:p>
      </dsp:txBody>
      <dsp:txXfrm>
        <a:off x="11742" y="1222334"/>
        <a:ext cx="3620988" cy="905247"/>
      </dsp:txXfrm>
    </dsp:sp>
    <dsp:sp modelId="{F4E5557E-2A27-4DE7-B074-311E7DA5BA5C}">
      <dsp:nvSpPr>
        <dsp:cNvPr id="0" name=""/>
        <dsp:cNvSpPr/>
      </dsp:nvSpPr>
      <dsp:spPr>
        <a:xfrm rot="5400000">
          <a:off x="1799433" y="701817"/>
          <a:ext cx="45607" cy="3168364"/>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71E7E3-470B-46ED-B1D5-E7DA9EEAF8DF}">
      <dsp:nvSpPr>
        <dsp:cNvPr id="0" name=""/>
        <dsp:cNvSpPr/>
      </dsp:nvSpPr>
      <dsp:spPr>
        <a:xfrm>
          <a:off x="11742" y="2444418"/>
          <a:ext cx="3620988" cy="905247"/>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IN" sz="2900" kern="1200" dirty="0" smtClean="0"/>
            <a:t>Prime Cost Percentage Method</a:t>
          </a:r>
          <a:endParaRPr lang="en-IN" sz="2900" kern="1200" dirty="0"/>
        </a:p>
      </dsp:txBody>
      <dsp:txXfrm>
        <a:off x="11742" y="2444418"/>
        <a:ext cx="3620988" cy="905247"/>
      </dsp:txXfrm>
    </dsp:sp>
    <dsp:sp modelId="{E9226B19-033A-4112-A596-3ABDC21D5C71}">
      <dsp:nvSpPr>
        <dsp:cNvPr id="0" name=""/>
        <dsp:cNvSpPr/>
      </dsp:nvSpPr>
      <dsp:spPr>
        <a:xfrm>
          <a:off x="4139669" y="251"/>
          <a:ext cx="3620988" cy="9052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IN" sz="2900" kern="1200" dirty="0" smtClean="0"/>
            <a:t>Machine Hour Rate Method</a:t>
          </a:r>
          <a:endParaRPr lang="en-IN" sz="2900" kern="1200" dirty="0"/>
        </a:p>
      </dsp:txBody>
      <dsp:txXfrm>
        <a:off x="4139669" y="251"/>
        <a:ext cx="3620988" cy="905247"/>
      </dsp:txXfrm>
    </dsp:sp>
    <dsp:sp modelId="{B1E5CB13-32EF-48FF-8DEE-2C342BE1D446}">
      <dsp:nvSpPr>
        <dsp:cNvPr id="0" name=""/>
        <dsp:cNvSpPr/>
      </dsp:nvSpPr>
      <dsp:spPr>
        <a:xfrm rot="5400000">
          <a:off x="5927359" y="-379296"/>
          <a:ext cx="45607" cy="2886426"/>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F34F70-9D97-4168-A239-1CDD8A7B80F8}">
      <dsp:nvSpPr>
        <dsp:cNvPr id="0" name=""/>
        <dsp:cNvSpPr/>
      </dsp:nvSpPr>
      <dsp:spPr>
        <a:xfrm>
          <a:off x="4139669" y="1222334"/>
          <a:ext cx="3620988" cy="905247"/>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IN" sz="2900" kern="1200" dirty="0" smtClean="0"/>
            <a:t>Direct Labour Hour Rate Method</a:t>
          </a:r>
          <a:endParaRPr lang="en-IN" sz="2900" kern="1200" dirty="0"/>
        </a:p>
      </dsp:txBody>
      <dsp:txXfrm>
        <a:off x="4139669" y="1222334"/>
        <a:ext cx="3620988" cy="905247"/>
      </dsp:txXfrm>
    </dsp:sp>
    <dsp:sp modelId="{5A07B4FF-087A-4A1D-9E72-E607AE84C39A}">
      <dsp:nvSpPr>
        <dsp:cNvPr id="0" name=""/>
        <dsp:cNvSpPr/>
      </dsp:nvSpPr>
      <dsp:spPr>
        <a:xfrm rot="5400000">
          <a:off x="5927359" y="701817"/>
          <a:ext cx="45607" cy="3168364"/>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0EF118C-97B3-48B2-9D6D-414D5235EEB2}">
      <dsp:nvSpPr>
        <dsp:cNvPr id="0" name=""/>
        <dsp:cNvSpPr/>
      </dsp:nvSpPr>
      <dsp:spPr>
        <a:xfrm>
          <a:off x="4139669" y="2444418"/>
          <a:ext cx="3620988" cy="905247"/>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IN" sz="2900" kern="1200" dirty="0" smtClean="0"/>
            <a:t>Rate Per Unit of Production Method</a:t>
          </a:r>
          <a:endParaRPr lang="en-IN" sz="2900" kern="1200" dirty="0"/>
        </a:p>
      </dsp:txBody>
      <dsp:txXfrm>
        <a:off x="4139669" y="2444418"/>
        <a:ext cx="3620988" cy="905247"/>
      </dsp:txXfrm>
    </dsp:sp>
    <dsp:sp modelId="{D753B5E9-7ED6-4742-A6DB-79FD4F6410DC}">
      <dsp:nvSpPr>
        <dsp:cNvPr id="0" name=""/>
        <dsp:cNvSpPr/>
      </dsp:nvSpPr>
      <dsp:spPr>
        <a:xfrm rot="16200000" flipH="1">
          <a:off x="5927303" y="1984220"/>
          <a:ext cx="45719" cy="3047726"/>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AFB71D-2F71-4F62-8F3E-5F5ED1B1F01C}">
      <dsp:nvSpPr>
        <dsp:cNvPr id="0" name=""/>
        <dsp:cNvSpPr/>
      </dsp:nvSpPr>
      <dsp:spPr>
        <a:xfrm>
          <a:off x="4139669" y="3666501"/>
          <a:ext cx="3620988" cy="905247"/>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IN" sz="2900" kern="1200" dirty="0" smtClean="0"/>
            <a:t>Sale Price Method</a:t>
          </a:r>
          <a:endParaRPr lang="en-IN" sz="2900" kern="1200" dirty="0"/>
        </a:p>
      </dsp:txBody>
      <dsp:txXfrm>
        <a:off x="4139669" y="3666501"/>
        <a:ext cx="3620988" cy="905247"/>
      </dsp:txXfrm>
    </dsp:sp>
  </dsp:spTree>
</dsp:drawing>
</file>

<file path=ppt/diagrams/layout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52A135A3-3523-42DB-96C0-C018BC170847}" type="datetimeFigureOut">
              <a:rPr lang="en-IN" smtClean="0"/>
              <a:t>20-01-2020</a:t>
            </a:fld>
            <a:endParaRPr lang="en-IN"/>
          </a:p>
        </p:txBody>
      </p:sp>
      <p:sp>
        <p:nvSpPr>
          <p:cNvPr id="17" name="Footer Placeholder 16"/>
          <p:cNvSpPr>
            <a:spLocks noGrp="1"/>
          </p:cNvSpPr>
          <p:nvPr>
            <p:ph type="ftr" sz="quarter" idx="11"/>
          </p:nvPr>
        </p:nvSpPr>
        <p:spPr/>
        <p:txBody>
          <a:bodyPr/>
          <a:lstStyle/>
          <a:p>
            <a:endParaRPr lang="en-IN"/>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79B07308-FD9E-4101-8FAF-683E6C3EEC93}" type="slidenum">
              <a:rPr lang="en-IN" smtClean="0"/>
              <a:t>‹#›</a:t>
            </a:fld>
            <a:endParaRPr lang="en-IN"/>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2A135A3-3523-42DB-96C0-C018BC170847}" type="datetimeFigureOut">
              <a:rPr lang="en-IN" smtClean="0"/>
              <a:t>20-01-2020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B07308-FD9E-4101-8FAF-683E6C3EEC93}" type="slidenum">
              <a:rPr lang="en-IN" smtClean="0"/>
              <a:t>‹#›</a:t>
            </a:fld>
            <a:endParaRPr lang="en-IN"/>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2A135A3-3523-42DB-96C0-C018BC170847}" type="datetimeFigureOut">
              <a:rPr lang="en-IN" smtClean="0"/>
              <a:t>20-01-2020</a:t>
            </a:fld>
            <a:endParaRPr lang="en-IN"/>
          </a:p>
        </p:txBody>
      </p:sp>
      <p:sp>
        <p:nvSpPr>
          <p:cNvPr id="5" name="Footer Placeholder 4"/>
          <p:cNvSpPr>
            <a:spLocks noGrp="1"/>
          </p:cNvSpPr>
          <p:nvPr>
            <p:ph type="ftr" sz="quarter" idx="11"/>
          </p:nvPr>
        </p:nvSpPr>
        <p:spPr>
          <a:xfrm>
            <a:off x="800100" y="6172200"/>
            <a:ext cx="4000500" cy="457200"/>
          </a:xfrm>
        </p:spPr>
        <p:txBody>
          <a:bodyPr/>
          <a:lstStyle/>
          <a:p>
            <a:endParaRPr lang="en-IN"/>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79B07308-FD9E-4101-8FAF-683E6C3EEC93}" type="slidenum">
              <a:rPr lang="en-IN" smtClean="0"/>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2A135A3-3523-42DB-96C0-C018BC170847}" type="datetimeFigureOut">
              <a:rPr lang="en-IN" smtClean="0"/>
              <a:t>20-01-2020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9B07308-FD9E-4101-8FAF-683E6C3EEC93}" type="slidenum">
              <a:rPr lang="en-IN" smtClean="0"/>
              <a:t>‹#›</a:t>
            </a:fld>
            <a:endParaRPr lang="en-IN"/>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52A135A3-3523-42DB-96C0-C018BC170847}" type="datetimeFigureOut">
              <a:rPr lang="en-IN" smtClean="0"/>
              <a:t>20-01-2020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9B07308-FD9E-4101-8FAF-683E6C3EEC93}" type="slidenum">
              <a:rPr lang="en-IN" smtClean="0"/>
              <a:t>‹#›</a:t>
            </a:fld>
            <a:endParaRPr lang="en-IN"/>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2A135A3-3523-42DB-96C0-C018BC170847}" type="datetimeFigureOut">
              <a:rPr lang="en-IN" smtClean="0"/>
              <a:t>20-01-2020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9B07308-FD9E-4101-8FAF-683E6C3EEC93}"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A135A3-3523-42DB-96C0-C018BC170847}" type="datetimeFigureOut">
              <a:rPr lang="en-IN" smtClean="0"/>
              <a:t>20-01-2020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9B07308-FD9E-4101-8FAF-683E6C3EEC93}"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2A135A3-3523-42DB-96C0-C018BC170847}" type="datetimeFigureOut">
              <a:rPr lang="en-IN" smtClean="0"/>
              <a:t>20-01-2020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9B07308-FD9E-4101-8FAF-683E6C3EEC93}" type="slidenum">
              <a:rPr lang="en-IN" smtClean="0"/>
              <a:t>‹#›</a:t>
            </a:fld>
            <a:endParaRPr lang="en-IN"/>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2A135A3-3523-42DB-96C0-C018BC170847}" type="datetimeFigureOut">
              <a:rPr lang="en-IN" smtClean="0"/>
              <a:t>20-01-2020</a:t>
            </a:fld>
            <a:endParaRPr lang="en-IN"/>
          </a:p>
        </p:txBody>
      </p:sp>
      <p:sp>
        <p:nvSpPr>
          <p:cNvPr id="6" name="Footer Placeholder 5"/>
          <p:cNvSpPr>
            <a:spLocks noGrp="1"/>
          </p:cNvSpPr>
          <p:nvPr>
            <p:ph type="ftr" sz="quarter" idx="11"/>
          </p:nvPr>
        </p:nvSpPr>
        <p:spPr>
          <a:xfrm>
            <a:off x="914400" y="6172200"/>
            <a:ext cx="3886200" cy="457200"/>
          </a:xfrm>
        </p:spPr>
        <p:txBody>
          <a:bodyPr/>
          <a:lstStyle/>
          <a:p>
            <a:endParaRPr lang="en-IN"/>
          </a:p>
        </p:txBody>
      </p:sp>
      <p:sp>
        <p:nvSpPr>
          <p:cNvPr id="7" name="Slide Number Placeholder 6"/>
          <p:cNvSpPr>
            <a:spLocks noGrp="1"/>
          </p:cNvSpPr>
          <p:nvPr>
            <p:ph type="sldNum" sz="quarter" idx="12"/>
          </p:nvPr>
        </p:nvSpPr>
        <p:spPr>
          <a:xfrm>
            <a:off x="146304" y="6208776"/>
            <a:ext cx="457200" cy="457200"/>
          </a:xfrm>
        </p:spPr>
        <p:txBody>
          <a:bodyPr/>
          <a:lstStyle/>
          <a:p>
            <a:fld id="{79B07308-FD9E-4101-8FAF-683E6C3EEC93}" type="slidenum">
              <a:rPr lang="en-IN" smtClean="0"/>
              <a:t>‹#›</a:t>
            </a:fld>
            <a:endParaRPr lang="en-IN"/>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A135A3-3523-42DB-96C0-C018BC170847}" type="datetimeFigureOut">
              <a:rPr lang="en-IN" smtClean="0"/>
              <a:t>20-01-2020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B07308-FD9E-4101-8FAF-683E6C3EEC93}"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A135A3-3523-42DB-96C0-C018BC170847}" type="datetimeFigureOut">
              <a:rPr lang="en-IN" smtClean="0"/>
              <a:t>20-01-2020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B07308-FD9E-4101-8FAF-683E6C3EEC93}"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52A135A3-3523-42DB-96C0-C018BC170847}" type="datetimeFigureOut">
              <a:rPr lang="en-IN" smtClean="0"/>
              <a:t>20-01-2020</a:t>
            </a:fld>
            <a:endParaRPr lang="en-IN"/>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IN"/>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79B07308-FD9E-4101-8FAF-683E6C3EEC93}"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latin typeface="Times New Roman" pitchFamily="18" charset="0"/>
                <a:cs typeface="Times New Roman" pitchFamily="18" charset="0"/>
              </a:rPr>
              <a:t>Meaning of Absorption of Overhead</a:t>
            </a:r>
            <a:endParaRPr lang="en-IN"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algn="just">
              <a:buNone/>
            </a:pPr>
            <a:r>
              <a:rPr lang="en-IN" dirty="0" smtClean="0"/>
              <a:t>    The method of recovery of overheads from the goods produced is known as absorption. It is necessary to charge each unit of production, with its share of overhead expenses to calculate the total cost of production of each unit. Overheads absorption is made possible through overhead rates. Overhead rates can be of the following types:</a:t>
            </a:r>
          </a:p>
          <a:p>
            <a:pPr marL="514350" indent="-514350">
              <a:buFont typeface="Wingdings" pitchFamily="2" charset="2"/>
              <a:buChar char="Ø"/>
            </a:pPr>
            <a:r>
              <a:rPr lang="en-IN" dirty="0" smtClean="0"/>
              <a:t>Actual Overhead Rate</a:t>
            </a:r>
          </a:p>
          <a:p>
            <a:pPr marL="514350" indent="-514350">
              <a:buFont typeface="Wingdings" pitchFamily="2" charset="2"/>
              <a:buChar char="Ø"/>
            </a:pPr>
            <a:r>
              <a:rPr lang="en-IN" dirty="0" smtClean="0"/>
              <a:t>Predetermined Overheads Rate</a:t>
            </a:r>
          </a:p>
          <a:p>
            <a:pPr marL="514350" indent="-514350">
              <a:buFont typeface="Wingdings" pitchFamily="2" charset="2"/>
              <a:buChar char="Ø"/>
            </a:pPr>
            <a:r>
              <a:rPr lang="en-IN" dirty="0" smtClean="0"/>
              <a:t>Blanket Overhead Rate</a:t>
            </a:r>
          </a:p>
          <a:p>
            <a:pPr marL="514350" indent="-514350">
              <a:buFont typeface="Wingdings" pitchFamily="2" charset="2"/>
              <a:buChar char="Ø"/>
            </a:pPr>
            <a:r>
              <a:rPr lang="en-IN" dirty="0" smtClean="0"/>
              <a:t>Normal Overhead Rate</a:t>
            </a:r>
            <a:endParaRPr lang="en-IN" dirty="0"/>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smtClean="0">
                <a:latin typeface="Times New Roman" pitchFamily="18" charset="0"/>
                <a:cs typeface="Times New Roman" pitchFamily="18" charset="0"/>
              </a:rPr>
              <a:t>Methods of Absorbing Factory Overheads</a:t>
            </a:r>
            <a:endParaRPr lang="en-IN" sz="3200" dirty="0">
              <a:latin typeface="Times New Roman" pitchFamily="18" charset="0"/>
              <a:cs typeface="Times New Roman" pitchFamily="18" charset="0"/>
            </a:endParaRPr>
          </a:p>
        </p:txBody>
      </p:sp>
      <p:graphicFrame>
        <p:nvGraphicFramePr>
          <p:cNvPr id="5" name="Content Placeholder 4"/>
          <p:cNvGraphicFramePr>
            <a:graphicFrameLocks noGrp="1"/>
          </p:cNvGraphicFramePr>
          <p:nvPr>
            <p:ph sz="quarter" idx="1"/>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76672"/>
            <a:ext cx="7772400" cy="5543128"/>
          </a:xfrm>
        </p:spPr>
        <p:txBody>
          <a:bodyPr/>
          <a:lstStyle/>
          <a:p>
            <a:pPr>
              <a:buNone/>
            </a:pPr>
            <a:endParaRPr lang="en-IN" dirty="0" smtClean="0"/>
          </a:p>
          <a:p>
            <a:pPr>
              <a:buNone/>
            </a:pPr>
            <a:r>
              <a:rPr lang="en-IN" dirty="0" smtClean="0">
                <a:solidFill>
                  <a:srgbClr val="00B0F0"/>
                </a:solidFill>
                <a:latin typeface="Times New Roman" pitchFamily="18" charset="0"/>
                <a:cs typeface="Times New Roman" pitchFamily="18" charset="0"/>
              </a:rPr>
              <a:t>Direct Material Cost Percentage Method</a:t>
            </a:r>
            <a:endParaRPr lang="en-IN" dirty="0" smtClean="0">
              <a:solidFill>
                <a:srgbClr val="00B0F0"/>
              </a:solidFill>
            </a:endParaRPr>
          </a:p>
          <a:p>
            <a:pPr>
              <a:buNone/>
            </a:pPr>
            <a:endParaRPr lang="en-IN" dirty="0" smtClean="0"/>
          </a:p>
          <a:p>
            <a:pPr>
              <a:buNone/>
            </a:pPr>
            <a:r>
              <a:rPr lang="en-IN" sz="3200" dirty="0" smtClean="0">
                <a:solidFill>
                  <a:srgbClr val="FF0000"/>
                </a:solidFill>
              </a:rPr>
              <a:t>Factory </a:t>
            </a:r>
            <a:r>
              <a:rPr lang="en-IN" sz="3200" dirty="0" smtClean="0">
                <a:solidFill>
                  <a:srgbClr val="FF0000"/>
                </a:solidFill>
              </a:rPr>
              <a:t>Overhead </a:t>
            </a:r>
            <a:r>
              <a:rPr lang="en-IN" sz="3200" dirty="0" smtClean="0">
                <a:solidFill>
                  <a:srgbClr val="FF0000"/>
                </a:solidFill>
              </a:rPr>
              <a:t>Rate </a:t>
            </a:r>
            <a:r>
              <a:rPr lang="en-IN" sz="3200" dirty="0" smtClean="0"/>
              <a:t>=</a:t>
            </a:r>
          </a:p>
          <a:p>
            <a:pPr>
              <a:buNone/>
            </a:pPr>
            <a:endParaRPr lang="en-IN" sz="3200" dirty="0" smtClean="0"/>
          </a:p>
          <a:p>
            <a:pPr>
              <a:buNone/>
            </a:pPr>
            <a:r>
              <a:rPr lang="en-IN" sz="3200" dirty="0" smtClean="0"/>
              <a:t>	Factory Overheads for the Period</a:t>
            </a:r>
          </a:p>
          <a:p>
            <a:pPr>
              <a:buNone/>
            </a:pPr>
            <a:r>
              <a:rPr lang="en-IN" sz="3200" dirty="0" smtClean="0"/>
              <a:t>	_____________________________    X 100</a:t>
            </a:r>
          </a:p>
          <a:p>
            <a:pPr>
              <a:buNone/>
            </a:pPr>
            <a:r>
              <a:rPr lang="en-IN" sz="3200" dirty="0" smtClean="0"/>
              <a:t>	Total Direct Material Cost for the Period</a:t>
            </a:r>
            <a:endParaRPr lang="en-IN" sz="3200" dirty="0"/>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76672"/>
            <a:ext cx="7772400" cy="5543128"/>
          </a:xfrm>
        </p:spPr>
        <p:txBody>
          <a:bodyPr/>
          <a:lstStyle/>
          <a:p>
            <a:pPr>
              <a:buNone/>
            </a:pPr>
            <a:endParaRPr lang="en-IN" dirty="0" smtClean="0"/>
          </a:p>
          <a:p>
            <a:pPr>
              <a:buNone/>
            </a:pPr>
            <a:r>
              <a:rPr lang="en-IN" dirty="0" smtClean="0">
                <a:solidFill>
                  <a:srgbClr val="00B0F0"/>
                </a:solidFill>
                <a:latin typeface="Times New Roman" pitchFamily="18" charset="0"/>
                <a:cs typeface="Times New Roman" pitchFamily="18" charset="0"/>
              </a:rPr>
              <a:t>Direct Labour Cost Percentage Method</a:t>
            </a:r>
            <a:endParaRPr lang="en-IN" dirty="0" smtClean="0">
              <a:solidFill>
                <a:srgbClr val="00B0F0"/>
              </a:solidFill>
            </a:endParaRPr>
          </a:p>
          <a:p>
            <a:pPr>
              <a:buNone/>
            </a:pPr>
            <a:endParaRPr lang="en-IN" dirty="0" smtClean="0"/>
          </a:p>
          <a:p>
            <a:pPr>
              <a:buNone/>
            </a:pPr>
            <a:r>
              <a:rPr lang="en-IN" sz="3200" dirty="0" smtClean="0">
                <a:solidFill>
                  <a:srgbClr val="FF0000"/>
                </a:solidFill>
              </a:rPr>
              <a:t>Factory </a:t>
            </a:r>
            <a:r>
              <a:rPr lang="en-IN" sz="3200" dirty="0" smtClean="0">
                <a:solidFill>
                  <a:srgbClr val="FF0000"/>
                </a:solidFill>
              </a:rPr>
              <a:t>Overhead </a:t>
            </a:r>
            <a:r>
              <a:rPr lang="en-IN" sz="3200" dirty="0" smtClean="0">
                <a:solidFill>
                  <a:srgbClr val="FF0000"/>
                </a:solidFill>
              </a:rPr>
              <a:t>Rate </a:t>
            </a:r>
            <a:r>
              <a:rPr lang="en-IN" sz="3200" dirty="0" smtClean="0"/>
              <a:t>=</a:t>
            </a:r>
          </a:p>
          <a:p>
            <a:pPr>
              <a:buNone/>
            </a:pPr>
            <a:endParaRPr lang="en-IN" sz="3200" dirty="0" smtClean="0"/>
          </a:p>
          <a:p>
            <a:pPr>
              <a:buNone/>
            </a:pPr>
            <a:r>
              <a:rPr lang="en-IN" sz="3200" dirty="0" smtClean="0"/>
              <a:t>	Factory Overheads for the Period</a:t>
            </a:r>
          </a:p>
          <a:p>
            <a:pPr>
              <a:buNone/>
            </a:pPr>
            <a:r>
              <a:rPr lang="en-IN" sz="3200" dirty="0" smtClean="0"/>
              <a:t>	______________________________ X 100</a:t>
            </a:r>
          </a:p>
          <a:p>
            <a:pPr>
              <a:buNone/>
            </a:pPr>
            <a:r>
              <a:rPr lang="en-IN" sz="3200" dirty="0" smtClean="0"/>
              <a:t>	Total Direct Labour Cost for the Period</a:t>
            </a:r>
            <a:endParaRPr lang="en-IN" sz="3200" dirty="0"/>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76672"/>
            <a:ext cx="7772400" cy="5543128"/>
          </a:xfrm>
        </p:spPr>
        <p:txBody>
          <a:bodyPr/>
          <a:lstStyle/>
          <a:p>
            <a:pPr>
              <a:buNone/>
            </a:pPr>
            <a:endParaRPr lang="en-IN" dirty="0" smtClean="0"/>
          </a:p>
          <a:p>
            <a:pPr>
              <a:buNone/>
            </a:pPr>
            <a:r>
              <a:rPr lang="en-IN" dirty="0" smtClean="0">
                <a:solidFill>
                  <a:srgbClr val="00B0F0"/>
                </a:solidFill>
                <a:latin typeface="Times New Roman" pitchFamily="18" charset="0"/>
                <a:cs typeface="Times New Roman" pitchFamily="18" charset="0"/>
              </a:rPr>
              <a:t>Prime Cost Percentage Method</a:t>
            </a:r>
            <a:endParaRPr lang="en-IN" dirty="0" smtClean="0">
              <a:solidFill>
                <a:srgbClr val="00B0F0"/>
              </a:solidFill>
            </a:endParaRPr>
          </a:p>
          <a:p>
            <a:pPr>
              <a:buNone/>
            </a:pPr>
            <a:endParaRPr lang="en-IN" dirty="0" smtClean="0"/>
          </a:p>
          <a:p>
            <a:pPr>
              <a:buNone/>
            </a:pPr>
            <a:r>
              <a:rPr lang="en-IN" sz="3200" dirty="0" smtClean="0">
                <a:solidFill>
                  <a:srgbClr val="FF0000"/>
                </a:solidFill>
              </a:rPr>
              <a:t>Factory </a:t>
            </a:r>
            <a:r>
              <a:rPr lang="en-IN" sz="3200" dirty="0" smtClean="0">
                <a:solidFill>
                  <a:srgbClr val="FF0000"/>
                </a:solidFill>
              </a:rPr>
              <a:t>Overhead </a:t>
            </a:r>
            <a:r>
              <a:rPr lang="en-IN" sz="3200" dirty="0" smtClean="0">
                <a:solidFill>
                  <a:srgbClr val="FF0000"/>
                </a:solidFill>
              </a:rPr>
              <a:t>Rate </a:t>
            </a:r>
            <a:r>
              <a:rPr lang="en-IN" sz="3200" dirty="0" smtClean="0"/>
              <a:t>=</a:t>
            </a:r>
          </a:p>
          <a:p>
            <a:pPr>
              <a:buNone/>
            </a:pPr>
            <a:endParaRPr lang="en-IN" sz="3200" dirty="0" smtClean="0"/>
          </a:p>
          <a:p>
            <a:pPr>
              <a:buNone/>
            </a:pPr>
            <a:r>
              <a:rPr lang="en-IN" sz="3200" dirty="0" smtClean="0"/>
              <a:t>		Factory Overheads for the Period</a:t>
            </a:r>
          </a:p>
          <a:p>
            <a:pPr>
              <a:buNone/>
            </a:pPr>
            <a:r>
              <a:rPr lang="en-IN" sz="3200" dirty="0" smtClean="0"/>
              <a:t>		___________________________  X  100</a:t>
            </a:r>
          </a:p>
          <a:p>
            <a:pPr>
              <a:buNone/>
            </a:pPr>
            <a:r>
              <a:rPr lang="en-IN" sz="3200" dirty="0" smtClean="0"/>
              <a:t>		Prime Cost</a:t>
            </a:r>
            <a:endParaRPr lang="en-IN" sz="3200" dirty="0"/>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76672"/>
            <a:ext cx="7772400" cy="5543128"/>
          </a:xfrm>
        </p:spPr>
        <p:txBody>
          <a:bodyPr/>
          <a:lstStyle/>
          <a:p>
            <a:pPr>
              <a:buNone/>
            </a:pPr>
            <a:endParaRPr lang="en-IN" dirty="0" smtClean="0"/>
          </a:p>
          <a:p>
            <a:pPr>
              <a:buNone/>
            </a:pPr>
            <a:r>
              <a:rPr lang="en-IN" dirty="0" smtClean="0">
                <a:solidFill>
                  <a:srgbClr val="00B0F0"/>
                </a:solidFill>
                <a:latin typeface="Times New Roman" pitchFamily="18" charset="0"/>
                <a:cs typeface="Times New Roman" pitchFamily="18" charset="0"/>
              </a:rPr>
              <a:t>Machine Hour Rate Method</a:t>
            </a:r>
            <a:endParaRPr lang="en-IN" dirty="0" smtClean="0">
              <a:solidFill>
                <a:srgbClr val="00B0F0"/>
              </a:solidFill>
            </a:endParaRPr>
          </a:p>
          <a:p>
            <a:pPr>
              <a:buNone/>
            </a:pPr>
            <a:endParaRPr lang="en-IN" dirty="0" smtClean="0"/>
          </a:p>
          <a:p>
            <a:pPr>
              <a:buNone/>
            </a:pPr>
            <a:r>
              <a:rPr lang="en-IN" sz="3200" dirty="0" smtClean="0">
                <a:solidFill>
                  <a:srgbClr val="FF0000"/>
                </a:solidFill>
              </a:rPr>
              <a:t>Factory </a:t>
            </a:r>
            <a:r>
              <a:rPr lang="en-IN" sz="3200" dirty="0" smtClean="0">
                <a:solidFill>
                  <a:srgbClr val="FF0000"/>
                </a:solidFill>
              </a:rPr>
              <a:t>Overhead </a:t>
            </a:r>
            <a:r>
              <a:rPr lang="en-IN" sz="3200" dirty="0" smtClean="0">
                <a:solidFill>
                  <a:srgbClr val="FF0000"/>
                </a:solidFill>
              </a:rPr>
              <a:t>Rate </a:t>
            </a:r>
            <a:r>
              <a:rPr lang="en-IN" sz="3200" dirty="0" smtClean="0"/>
              <a:t>=</a:t>
            </a:r>
          </a:p>
          <a:p>
            <a:pPr>
              <a:buNone/>
            </a:pPr>
            <a:endParaRPr lang="en-IN" sz="3200" dirty="0" smtClean="0"/>
          </a:p>
          <a:p>
            <a:pPr>
              <a:buNone/>
            </a:pPr>
            <a:r>
              <a:rPr lang="en-IN" sz="3200" dirty="0" smtClean="0"/>
              <a:t>			 Overheads to be absorbed		______________________________</a:t>
            </a:r>
          </a:p>
          <a:p>
            <a:pPr>
              <a:buNone/>
            </a:pPr>
            <a:r>
              <a:rPr lang="en-IN" sz="3200" dirty="0" smtClean="0"/>
              <a:t>				No of Machine Hours</a:t>
            </a:r>
            <a:endParaRPr lang="en-IN" sz="3200" dirty="0"/>
          </a:p>
        </p:txBody>
      </p:sp>
    </p:spTree>
  </p:cSld>
  <p:clrMapOvr>
    <a:masterClrMapping/>
  </p:clrMapOvr>
  <p:transition>
    <p:wipe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76672"/>
            <a:ext cx="7772400" cy="5543128"/>
          </a:xfrm>
        </p:spPr>
        <p:txBody>
          <a:bodyPr/>
          <a:lstStyle/>
          <a:p>
            <a:pPr>
              <a:buNone/>
            </a:pPr>
            <a:endParaRPr lang="en-IN" dirty="0" smtClean="0"/>
          </a:p>
          <a:p>
            <a:pPr>
              <a:buNone/>
            </a:pPr>
            <a:r>
              <a:rPr lang="en-IN" dirty="0" smtClean="0">
                <a:solidFill>
                  <a:srgbClr val="00B0F0"/>
                </a:solidFill>
                <a:latin typeface="Times New Roman" pitchFamily="18" charset="0"/>
                <a:cs typeface="Times New Roman" pitchFamily="18" charset="0"/>
              </a:rPr>
              <a:t>Direct Labour Hour Rate Method</a:t>
            </a:r>
            <a:endParaRPr lang="en-IN" dirty="0" smtClean="0">
              <a:solidFill>
                <a:srgbClr val="00B0F0"/>
              </a:solidFill>
            </a:endParaRPr>
          </a:p>
          <a:p>
            <a:pPr>
              <a:buNone/>
            </a:pPr>
            <a:endParaRPr lang="en-IN" dirty="0" smtClean="0"/>
          </a:p>
          <a:p>
            <a:pPr>
              <a:buNone/>
            </a:pPr>
            <a:r>
              <a:rPr lang="en-IN" sz="3200" dirty="0" smtClean="0">
                <a:solidFill>
                  <a:srgbClr val="FF0000"/>
                </a:solidFill>
              </a:rPr>
              <a:t>Factory </a:t>
            </a:r>
            <a:r>
              <a:rPr lang="en-IN" sz="3200" dirty="0" smtClean="0">
                <a:solidFill>
                  <a:srgbClr val="FF0000"/>
                </a:solidFill>
              </a:rPr>
              <a:t>Overhead </a:t>
            </a:r>
            <a:r>
              <a:rPr lang="en-IN" sz="3200" dirty="0" smtClean="0">
                <a:solidFill>
                  <a:srgbClr val="FF0000"/>
                </a:solidFill>
              </a:rPr>
              <a:t>Rate </a:t>
            </a:r>
            <a:r>
              <a:rPr lang="en-IN" sz="3200" dirty="0" smtClean="0"/>
              <a:t>=</a:t>
            </a:r>
          </a:p>
          <a:p>
            <a:pPr>
              <a:buNone/>
            </a:pPr>
            <a:endParaRPr lang="en-IN" sz="3200" dirty="0" smtClean="0"/>
          </a:p>
          <a:p>
            <a:pPr>
              <a:buNone/>
            </a:pPr>
            <a:r>
              <a:rPr lang="en-IN" sz="3200" dirty="0" smtClean="0"/>
              <a:t>			 Overheads to be absorbed		______________________________</a:t>
            </a:r>
          </a:p>
          <a:p>
            <a:pPr>
              <a:buNone/>
            </a:pPr>
            <a:r>
              <a:rPr lang="en-IN" sz="3200" dirty="0" smtClean="0"/>
              <a:t>				Direct Labour Hours</a:t>
            </a:r>
            <a:endParaRPr lang="en-IN" sz="3200" dirty="0"/>
          </a:p>
        </p:txBody>
      </p:sp>
    </p:spTree>
  </p:cSld>
  <p:clrMapOvr>
    <a:masterClrMapping/>
  </p:clrMapOvr>
  <p:transition>
    <p:wipe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76672"/>
            <a:ext cx="7772400" cy="5543128"/>
          </a:xfrm>
        </p:spPr>
        <p:txBody>
          <a:bodyPr/>
          <a:lstStyle/>
          <a:p>
            <a:pPr>
              <a:buNone/>
            </a:pPr>
            <a:endParaRPr lang="en-IN" dirty="0" smtClean="0"/>
          </a:p>
          <a:p>
            <a:pPr>
              <a:buNone/>
            </a:pPr>
            <a:r>
              <a:rPr lang="en-IN" dirty="0" smtClean="0">
                <a:solidFill>
                  <a:srgbClr val="00B0F0"/>
                </a:solidFill>
                <a:latin typeface="Times New Roman" pitchFamily="18" charset="0"/>
                <a:cs typeface="Times New Roman" pitchFamily="18" charset="0"/>
              </a:rPr>
              <a:t>Rate Per Unit of Production</a:t>
            </a:r>
            <a:endParaRPr lang="en-IN" dirty="0" smtClean="0">
              <a:solidFill>
                <a:srgbClr val="00B0F0"/>
              </a:solidFill>
            </a:endParaRPr>
          </a:p>
          <a:p>
            <a:pPr>
              <a:buNone/>
            </a:pPr>
            <a:endParaRPr lang="en-IN" dirty="0" smtClean="0"/>
          </a:p>
          <a:p>
            <a:pPr>
              <a:buNone/>
            </a:pPr>
            <a:r>
              <a:rPr lang="en-IN" sz="3200" dirty="0" smtClean="0">
                <a:solidFill>
                  <a:srgbClr val="FF0000"/>
                </a:solidFill>
              </a:rPr>
              <a:t>Factory </a:t>
            </a:r>
            <a:r>
              <a:rPr lang="en-IN" sz="3200" dirty="0" smtClean="0">
                <a:solidFill>
                  <a:srgbClr val="FF0000"/>
                </a:solidFill>
              </a:rPr>
              <a:t>Overhead </a:t>
            </a:r>
            <a:r>
              <a:rPr lang="en-IN" sz="3200" dirty="0" smtClean="0">
                <a:solidFill>
                  <a:srgbClr val="FF0000"/>
                </a:solidFill>
              </a:rPr>
              <a:t>Rate </a:t>
            </a:r>
            <a:r>
              <a:rPr lang="en-IN" sz="3200" dirty="0" smtClean="0"/>
              <a:t>=</a:t>
            </a:r>
          </a:p>
          <a:p>
            <a:pPr>
              <a:buNone/>
            </a:pPr>
            <a:endParaRPr lang="en-IN" sz="3200" dirty="0" smtClean="0"/>
          </a:p>
          <a:p>
            <a:pPr>
              <a:buNone/>
            </a:pPr>
            <a:r>
              <a:rPr lang="en-IN" sz="3200" dirty="0" smtClean="0"/>
              <a:t>			 Total Overheads during the Period		______________________________</a:t>
            </a:r>
          </a:p>
          <a:p>
            <a:pPr>
              <a:buNone/>
            </a:pPr>
            <a:r>
              <a:rPr lang="en-IN" sz="3200" dirty="0" smtClean="0"/>
              <a:t>				Total Output</a:t>
            </a:r>
            <a:endParaRPr lang="en-IN" sz="3200" dirty="0"/>
          </a:p>
        </p:txBody>
      </p:sp>
    </p:spTree>
  </p:cSld>
  <p:clrMapOvr>
    <a:masterClrMapping/>
  </p:clrMapOvr>
  <p:transition>
    <p:wipe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76672"/>
            <a:ext cx="7772400" cy="5543128"/>
          </a:xfrm>
        </p:spPr>
        <p:txBody>
          <a:bodyPr/>
          <a:lstStyle/>
          <a:p>
            <a:pPr>
              <a:buNone/>
            </a:pPr>
            <a:endParaRPr lang="en-IN" dirty="0" smtClean="0"/>
          </a:p>
          <a:p>
            <a:pPr>
              <a:buNone/>
            </a:pPr>
            <a:r>
              <a:rPr lang="en-IN" dirty="0" smtClean="0">
                <a:solidFill>
                  <a:srgbClr val="00B0F0"/>
                </a:solidFill>
                <a:latin typeface="Times New Roman" pitchFamily="18" charset="0"/>
                <a:cs typeface="Times New Roman" pitchFamily="18" charset="0"/>
              </a:rPr>
              <a:t>Sale Price Method</a:t>
            </a:r>
            <a:endParaRPr lang="en-IN" dirty="0" smtClean="0">
              <a:solidFill>
                <a:srgbClr val="00B0F0"/>
              </a:solidFill>
            </a:endParaRPr>
          </a:p>
          <a:p>
            <a:pPr>
              <a:buNone/>
            </a:pPr>
            <a:endParaRPr lang="en-IN" dirty="0" smtClean="0"/>
          </a:p>
          <a:p>
            <a:pPr>
              <a:buNone/>
            </a:pPr>
            <a:r>
              <a:rPr lang="en-IN" sz="3200" dirty="0" smtClean="0">
                <a:solidFill>
                  <a:srgbClr val="FF0000"/>
                </a:solidFill>
              </a:rPr>
              <a:t>Factory </a:t>
            </a:r>
            <a:r>
              <a:rPr lang="en-IN" sz="3200" dirty="0" smtClean="0">
                <a:solidFill>
                  <a:srgbClr val="FF0000"/>
                </a:solidFill>
              </a:rPr>
              <a:t>Overhead </a:t>
            </a:r>
            <a:r>
              <a:rPr lang="en-IN" sz="3200" dirty="0" smtClean="0">
                <a:solidFill>
                  <a:srgbClr val="FF0000"/>
                </a:solidFill>
              </a:rPr>
              <a:t>Rate </a:t>
            </a:r>
            <a:r>
              <a:rPr lang="en-IN" sz="3200" dirty="0" smtClean="0"/>
              <a:t>=</a:t>
            </a:r>
          </a:p>
          <a:p>
            <a:pPr>
              <a:buNone/>
            </a:pPr>
            <a:endParaRPr lang="en-IN" sz="3200" dirty="0" smtClean="0"/>
          </a:p>
          <a:p>
            <a:pPr>
              <a:buNone/>
            </a:pPr>
            <a:r>
              <a:rPr lang="en-IN" sz="3200" dirty="0" smtClean="0"/>
              <a:t>		</a:t>
            </a:r>
            <a:r>
              <a:rPr lang="en-IN" sz="3200" dirty="0" smtClean="0"/>
              <a:t>	</a:t>
            </a:r>
            <a:r>
              <a:rPr lang="en-IN" sz="3200" dirty="0" smtClean="0"/>
              <a:t>Total Overheads during the Period		______________________________</a:t>
            </a:r>
          </a:p>
          <a:p>
            <a:pPr>
              <a:buNone/>
            </a:pPr>
            <a:r>
              <a:rPr lang="en-IN" sz="3200" dirty="0" smtClean="0"/>
              <a:t>			Sale Value of units of Production</a:t>
            </a:r>
            <a:endParaRPr lang="en-IN" sz="3200" dirty="0"/>
          </a:p>
        </p:txBody>
      </p:sp>
    </p:spTree>
  </p:cSld>
  <p:clrMapOvr>
    <a:masterClrMapping/>
  </p:clrMapOvr>
  <p:transition>
    <p:wipe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43</TotalTime>
  <Words>174</Words>
  <Application>Microsoft Office PowerPoint</Application>
  <PresentationFormat>On-screen Show (4:3)</PresentationFormat>
  <Paragraphs>66</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Equity</vt:lpstr>
      <vt:lpstr>Meaning of Absorption of Overhead</vt:lpstr>
      <vt:lpstr>Methods of Absorbing Factory Overheads</vt:lpstr>
      <vt:lpstr>Slide 3</vt:lpstr>
      <vt:lpstr>Slide 4</vt:lpstr>
      <vt:lpstr>Slide 5</vt:lpstr>
      <vt:lpstr>Slide 6</vt:lpstr>
      <vt:lpstr>Slide 7</vt:lpstr>
      <vt:lpstr>Slide 8</vt:lpstr>
      <vt:lpstr>Slide 9</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Methods of Absorbing Factory Overheads</dc:title>
  <dc:creator>Dr. Parmila</dc:creator>
  <cp:lastModifiedBy>Dr. Parmila</cp:lastModifiedBy>
  <cp:revision>12</cp:revision>
  <dcterms:created xsi:type="dcterms:W3CDTF">2020-01-20T14:46:31Z</dcterms:created>
  <dcterms:modified xsi:type="dcterms:W3CDTF">2020-01-20T15:29:55Z</dcterms:modified>
</cp:coreProperties>
</file>